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9" r:id="rId2"/>
    <p:sldId id="276" r:id="rId3"/>
    <p:sldId id="275" r:id="rId4"/>
    <p:sldId id="278" r:id="rId5"/>
    <p:sldId id="277" r:id="rId6"/>
    <p:sldId id="257" r:id="rId7"/>
    <p:sldId id="279" r:id="rId8"/>
    <p:sldId id="280" r:id="rId9"/>
    <p:sldId id="352" r:id="rId10"/>
    <p:sldId id="353" r:id="rId11"/>
    <p:sldId id="354" r:id="rId12"/>
    <p:sldId id="355" r:id="rId13"/>
    <p:sldId id="281" r:id="rId14"/>
    <p:sldId id="260" r:id="rId15"/>
    <p:sldId id="273" r:id="rId16"/>
    <p:sldId id="274" r:id="rId17"/>
    <p:sldId id="256" r:id="rId18"/>
    <p:sldId id="265" r:id="rId19"/>
    <p:sldId id="266" r:id="rId20"/>
    <p:sldId id="267" r:id="rId21"/>
    <p:sldId id="268" r:id="rId22"/>
    <p:sldId id="269" r:id="rId23"/>
    <p:sldId id="270" r:id="rId24"/>
    <p:sldId id="271"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48"/>
    <p:restoredTop sz="94652"/>
  </p:normalViewPr>
  <p:slideViewPr>
    <p:cSldViewPr snapToGrid="0" snapToObjects="1">
      <p:cViewPr varScale="1">
        <p:scale>
          <a:sx n="94" d="100"/>
          <a:sy n="94" d="100"/>
        </p:scale>
        <p:origin x="208" y="2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200" d="100"/>
          <a:sy n="200" d="100"/>
        </p:scale>
        <p:origin x="720" y="-12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3D8CE7-72F1-6F4F-A541-C42C413D0E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5A4237-02F9-F14D-A426-FF00F33DDE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D507AB-7EF9-2E4A-A802-73245C58EC02}" type="datetimeFigureOut">
              <a:rPr lang="en-US" smtClean="0"/>
              <a:t>2/1/19</a:t>
            </a:fld>
            <a:endParaRPr lang="en-US"/>
          </a:p>
        </p:txBody>
      </p:sp>
      <p:sp>
        <p:nvSpPr>
          <p:cNvPr id="4" name="Footer Placeholder 3">
            <a:extLst>
              <a:ext uri="{FF2B5EF4-FFF2-40B4-BE49-F238E27FC236}">
                <a16:creationId xmlns:a16="http://schemas.microsoft.com/office/drawing/2014/main" id="{EE8A1C57-896D-074F-9734-63F2CDD1A5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34961B-5DE3-1247-B82C-51BEDCFB4B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436D3C-72AB-4446-9C36-899FACFCA8F7}" type="slidenum">
              <a:rPr lang="en-US" smtClean="0"/>
              <a:t>‹#›</a:t>
            </a:fld>
            <a:endParaRPr lang="en-US"/>
          </a:p>
        </p:txBody>
      </p:sp>
    </p:spTree>
    <p:extLst>
      <p:ext uri="{BB962C8B-B14F-4D97-AF65-F5344CB8AC3E}">
        <p14:creationId xmlns:p14="http://schemas.microsoft.com/office/powerpoint/2010/main" val="4271122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89A2F-10A6-C543-9ADF-81F620467C4D}" type="datetimeFigureOut">
              <a:rPr lang="en-US" smtClean="0"/>
              <a:t>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3B22E-D91F-E049-902A-F937415AEB0B}" type="slidenum">
              <a:rPr lang="en-US" smtClean="0"/>
              <a:t>‹#›</a:t>
            </a:fld>
            <a:endParaRPr lang="en-US"/>
          </a:p>
        </p:txBody>
      </p:sp>
    </p:spTree>
    <p:extLst>
      <p:ext uri="{BB962C8B-B14F-4D97-AF65-F5344CB8AC3E}">
        <p14:creationId xmlns:p14="http://schemas.microsoft.com/office/powerpoint/2010/main" val="70164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7D505F-781F-6B45-9AF6-A3E538C38F49}"/>
              </a:ext>
            </a:extLst>
          </p:cNvPr>
          <p:cNvPicPr>
            <a:picLocks noChangeAspect="1"/>
          </p:cNvPicPr>
          <p:nvPr/>
        </p:nvPicPr>
        <p:blipFill>
          <a:blip r:embed="rId3"/>
          <a:stretch>
            <a:fillRect/>
          </a:stretch>
        </p:blipFill>
        <p:spPr>
          <a:xfrm>
            <a:off x="571500" y="2616200"/>
            <a:ext cx="5715000" cy="3911600"/>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organized warfare took the adaptation of food production, hunter gather were simply to few to mount anything more than raids. Only with food production could the population support launching mass amounts of armed men into battle.</a:t>
            </a:r>
            <a:br>
              <a:rPr lang="en-US" dirty="0"/>
            </a:br>
            <a:endParaRPr lang="en-US" dirty="0"/>
          </a:p>
        </p:txBody>
      </p:sp>
      <p:sp>
        <p:nvSpPr>
          <p:cNvPr id="4" name="Slide Number Placeholder 3"/>
          <p:cNvSpPr>
            <a:spLocks noGrp="1"/>
          </p:cNvSpPr>
          <p:nvPr>
            <p:ph type="sldNum" sz="quarter" idx="5"/>
          </p:nvPr>
        </p:nvSpPr>
        <p:spPr/>
        <p:txBody>
          <a:bodyPr/>
          <a:lstStyle/>
          <a:p>
            <a:fld id="{4353B22E-D91F-E049-902A-F937415AEB0B}" type="slidenum">
              <a:rPr lang="en-US" smtClean="0"/>
              <a:t>6</a:t>
            </a:fld>
            <a:endParaRPr lang="en-US"/>
          </a:p>
        </p:txBody>
      </p:sp>
    </p:spTree>
    <p:extLst>
      <p:ext uri="{BB962C8B-B14F-4D97-AF65-F5344CB8AC3E}">
        <p14:creationId xmlns:p14="http://schemas.microsoft.com/office/powerpoint/2010/main" val="151674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Beginning:</a:t>
            </a:r>
          </a:p>
          <a:p>
            <a:endParaRPr lang="en-US" dirty="0"/>
          </a:p>
          <a:p>
            <a:endParaRPr lang="en-US" dirty="0"/>
          </a:p>
        </p:txBody>
      </p:sp>
      <p:sp>
        <p:nvSpPr>
          <p:cNvPr id="4" name="Slide Number Placeholder 3"/>
          <p:cNvSpPr>
            <a:spLocks noGrp="1"/>
          </p:cNvSpPr>
          <p:nvPr>
            <p:ph type="sldNum" sz="quarter" idx="5"/>
          </p:nvPr>
        </p:nvSpPr>
        <p:spPr/>
        <p:txBody>
          <a:bodyPr/>
          <a:lstStyle/>
          <a:p>
            <a:fld id="{4353B22E-D91F-E049-902A-F937415AEB0B}" type="slidenum">
              <a:rPr lang="en-US" smtClean="0"/>
              <a:t>16</a:t>
            </a:fld>
            <a:endParaRPr lang="en-US"/>
          </a:p>
        </p:txBody>
      </p:sp>
    </p:spTree>
    <p:extLst>
      <p:ext uri="{BB962C8B-B14F-4D97-AF65-F5344CB8AC3E}">
        <p14:creationId xmlns:p14="http://schemas.microsoft.com/office/powerpoint/2010/main" val="715216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E2D8-CFCA-1348-B476-D9A41465B7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CA90B9-5243-9741-B560-16212E109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819D4D-1D14-2949-BE47-0AD35E073845}"/>
              </a:ext>
            </a:extLst>
          </p:cNvPr>
          <p:cNvSpPr>
            <a:spLocks noGrp="1"/>
          </p:cNvSpPr>
          <p:nvPr>
            <p:ph type="dt" sz="half" idx="10"/>
          </p:nvPr>
        </p:nvSpPr>
        <p:spPr/>
        <p:txBody>
          <a:bodyPr/>
          <a:lstStyle/>
          <a:p>
            <a:fld id="{9144FC1E-2428-8C4F-91DC-69257C184527}" type="datetimeFigureOut">
              <a:rPr lang="en-US" smtClean="0"/>
              <a:t>2/1/19</a:t>
            </a:fld>
            <a:endParaRPr lang="en-US"/>
          </a:p>
        </p:txBody>
      </p:sp>
      <p:sp>
        <p:nvSpPr>
          <p:cNvPr id="5" name="Footer Placeholder 4">
            <a:extLst>
              <a:ext uri="{FF2B5EF4-FFF2-40B4-BE49-F238E27FC236}">
                <a16:creationId xmlns:a16="http://schemas.microsoft.com/office/drawing/2014/main" id="{421B878B-6DAA-F741-A466-E2DB80F59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1A37D-CD1F-F64F-8F28-4DEEBBBFC64D}"/>
              </a:ext>
            </a:extLst>
          </p:cNvPr>
          <p:cNvSpPr>
            <a:spLocks noGrp="1"/>
          </p:cNvSpPr>
          <p:nvPr>
            <p:ph type="sldNum" sz="quarter" idx="12"/>
          </p:nvPr>
        </p:nvSpPr>
        <p:spPr/>
        <p:txBody>
          <a:bodyPr/>
          <a:lstStyle/>
          <a:p>
            <a:fld id="{F81B4CA8-B95E-1240-93F6-D475B0AF2EF3}" type="slidenum">
              <a:rPr lang="en-US" smtClean="0"/>
              <a:t>‹#›</a:t>
            </a:fld>
            <a:endParaRPr lang="en-US"/>
          </a:p>
        </p:txBody>
      </p:sp>
    </p:spTree>
    <p:extLst>
      <p:ext uri="{BB962C8B-B14F-4D97-AF65-F5344CB8AC3E}">
        <p14:creationId xmlns:p14="http://schemas.microsoft.com/office/powerpoint/2010/main" val="3172185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76457-4ECA-2A4A-9BFE-CF63E2C54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9640E8-2709-F04D-8A75-19BED86F20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7F48F-8DCE-764F-AEF5-B029E13DC583}"/>
              </a:ext>
            </a:extLst>
          </p:cNvPr>
          <p:cNvSpPr>
            <a:spLocks noGrp="1"/>
          </p:cNvSpPr>
          <p:nvPr>
            <p:ph type="dt" sz="half" idx="10"/>
          </p:nvPr>
        </p:nvSpPr>
        <p:spPr/>
        <p:txBody>
          <a:bodyPr/>
          <a:lstStyle/>
          <a:p>
            <a:fld id="{9144FC1E-2428-8C4F-91DC-69257C184527}" type="datetimeFigureOut">
              <a:rPr lang="en-US" smtClean="0"/>
              <a:t>2/1/19</a:t>
            </a:fld>
            <a:endParaRPr lang="en-US"/>
          </a:p>
        </p:txBody>
      </p:sp>
      <p:sp>
        <p:nvSpPr>
          <p:cNvPr id="5" name="Footer Placeholder 4">
            <a:extLst>
              <a:ext uri="{FF2B5EF4-FFF2-40B4-BE49-F238E27FC236}">
                <a16:creationId xmlns:a16="http://schemas.microsoft.com/office/drawing/2014/main" id="{BF988096-5598-504C-9BCB-AF61C9885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C4F45-5B4A-4C43-9EF8-8896490EA1A4}"/>
              </a:ext>
            </a:extLst>
          </p:cNvPr>
          <p:cNvSpPr>
            <a:spLocks noGrp="1"/>
          </p:cNvSpPr>
          <p:nvPr>
            <p:ph type="sldNum" sz="quarter" idx="12"/>
          </p:nvPr>
        </p:nvSpPr>
        <p:spPr/>
        <p:txBody>
          <a:bodyPr/>
          <a:lstStyle/>
          <a:p>
            <a:fld id="{F81B4CA8-B95E-1240-93F6-D475B0AF2EF3}" type="slidenum">
              <a:rPr lang="en-US" smtClean="0"/>
              <a:t>‹#›</a:t>
            </a:fld>
            <a:endParaRPr lang="en-US"/>
          </a:p>
        </p:txBody>
      </p:sp>
    </p:spTree>
    <p:extLst>
      <p:ext uri="{BB962C8B-B14F-4D97-AF65-F5344CB8AC3E}">
        <p14:creationId xmlns:p14="http://schemas.microsoft.com/office/powerpoint/2010/main" val="780667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E7C232-5373-5048-A784-788D80989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2A6E50-75B5-3140-8A42-109B091DC6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C5747-5EE1-2A45-AAA7-0A43B67D4690}"/>
              </a:ext>
            </a:extLst>
          </p:cNvPr>
          <p:cNvSpPr>
            <a:spLocks noGrp="1"/>
          </p:cNvSpPr>
          <p:nvPr>
            <p:ph type="dt" sz="half" idx="10"/>
          </p:nvPr>
        </p:nvSpPr>
        <p:spPr/>
        <p:txBody>
          <a:bodyPr/>
          <a:lstStyle/>
          <a:p>
            <a:fld id="{9144FC1E-2428-8C4F-91DC-69257C184527}" type="datetimeFigureOut">
              <a:rPr lang="en-US" smtClean="0"/>
              <a:t>2/1/19</a:t>
            </a:fld>
            <a:endParaRPr lang="en-US"/>
          </a:p>
        </p:txBody>
      </p:sp>
      <p:sp>
        <p:nvSpPr>
          <p:cNvPr id="5" name="Footer Placeholder 4">
            <a:extLst>
              <a:ext uri="{FF2B5EF4-FFF2-40B4-BE49-F238E27FC236}">
                <a16:creationId xmlns:a16="http://schemas.microsoft.com/office/drawing/2014/main" id="{89783C1B-AC7E-0942-A600-F28847489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99751-7C12-C545-9796-790FB4876109}"/>
              </a:ext>
            </a:extLst>
          </p:cNvPr>
          <p:cNvSpPr>
            <a:spLocks noGrp="1"/>
          </p:cNvSpPr>
          <p:nvPr>
            <p:ph type="sldNum" sz="quarter" idx="12"/>
          </p:nvPr>
        </p:nvSpPr>
        <p:spPr/>
        <p:txBody>
          <a:bodyPr/>
          <a:lstStyle/>
          <a:p>
            <a:fld id="{F81B4CA8-B95E-1240-93F6-D475B0AF2EF3}" type="slidenum">
              <a:rPr lang="en-US" smtClean="0"/>
              <a:t>‹#›</a:t>
            </a:fld>
            <a:endParaRPr lang="en-US"/>
          </a:p>
        </p:txBody>
      </p:sp>
    </p:spTree>
    <p:extLst>
      <p:ext uri="{BB962C8B-B14F-4D97-AF65-F5344CB8AC3E}">
        <p14:creationId xmlns:p14="http://schemas.microsoft.com/office/powerpoint/2010/main" val="315907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4EA1B-4BFC-FF43-A9DC-37800428A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27B70-7623-0D42-9024-EDA169CB7A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9A925-9D5C-E445-B20C-0019CD366A5D}"/>
              </a:ext>
            </a:extLst>
          </p:cNvPr>
          <p:cNvSpPr>
            <a:spLocks noGrp="1"/>
          </p:cNvSpPr>
          <p:nvPr>
            <p:ph type="dt" sz="half" idx="10"/>
          </p:nvPr>
        </p:nvSpPr>
        <p:spPr/>
        <p:txBody>
          <a:bodyPr/>
          <a:lstStyle/>
          <a:p>
            <a:fld id="{9144FC1E-2428-8C4F-91DC-69257C184527}" type="datetimeFigureOut">
              <a:rPr lang="en-US" smtClean="0"/>
              <a:t>2/1/19</a:t>
            </a:fld>
            <a:endParaRPr lang="en-US"/>
          </a:p>
        </p:txBody>
      </p:sp>
      <p:sp>
        <p:nvSpPr>
          <p:cNvPr id="5" name="Footer Placeholder 4">
            <a:extLst>
              <a:ext uri="{FF2B5EF4-FFF2-40B4-BE49-F238E27FC236}">
                <a16:creationId xmlns:a16="http://schemas.microsoft.com/office/drawing/2014/main" id="{624BB8D2-E994-234C-A1A7-18153788F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2A27E-9863-D84E-9CD9-6F71FCC088F9}"/>
              </a:ext>
            </a:extLst>
          </p:cNvPr>
          <p:cNvSpPr>
            <a:spLocks noGrp="1"/>
          </p:cNvSpPr>
          <p:nvPr>
            <p:ph type="sldNum" sz="quarter" idx="12"/>
          </p:nvPr>
        </p:nvSpPr>
        <p:spPr/>
        <p:txBody>
          <a:bodyPr/>
          <a:lstStyle/>
          <a:p>
            <a:fld id="{F81B4CA8-B95E-1240-93F6-D475B0AF2EF3}" type="slidenum">
              <a:rPr lang="en-US" smtClean="0"/>
              <a:t>‹#›</a:t>
            </a:fld>
            <a:endParaRPr lang="en-US"/>
          </a:p>
        </p:txBody>
      </p:sp>
    </p:spTree>
    <p:extLst>
      <p:ext uri="{BB962C8B-B14F-4D97-AF65-F5344CB8AC3E}">
        <p14:creationId xmlns:p14="http://schemas.microsoft.com/office/powerpoint/2010/main" val="251005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461C-F70C-474D-9B27-63AD7CFB8F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8A8632-AFEE-C14E-A22B-BC78FE12A0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CA2692-560D-8148-8A8B-70B5EB03C77E}"/>
              </a:ext>
            </a:extLst>
          </p:cNvPr>
          <p:cNvSpPr>
            <a:spLocks noGrp="1"/>
          </p:cNvSpPr>
          <p:nvPr>
            <p:ph type="dt" sz="half" idx="10"/>
          </p:nvPr>
        </p:nvSpPr>
        <p:spPr/>
        <p:txBody>
          <a:bodyPr/>
          <a:lstStyle/>
          <a:p>
            <a:fld id="{9144FC1E-2428-8C4F-91DC-69257C184527}" type="datetimeFigureOut">
              <a:rPr lang="en-US" smtClean="0"/>
              <a:t>2/1/19</a:t>
            </a:fld>
            <a:endParaRPr lang="en-US"/>
          </a:p>
        </p:txBody>
      </p:sp>
      <p:sp>
        <p:nvSpPr>
          <p:cNvPr id="5" name="Footer Placeholder 4">
            <a:extLst>
              <a:ext uri="{FF2B5EF4-FFF2-40B4-BE49-F238E27FC236}">
                <a16:creationId xmlns:a16="http://schemas.microsoft.com/office/drawing/2014/main" id="{9349CC8B-3A86-3B41-8333-1CCB09E0C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ECE27-24A3-1346-A528-4C49D3110E71}"/>
              </a:ext>
            </a:extLst>
          </p:cNvPr>
          <p:cNvSpPr>
            <a:spLocks noGrp="1"/>
          </p:cNvSpPr>
          <p:nvPr>
            <p:ph type="sldNum" sz="quarter" idx="12"/>
          </p:nvPr>
        </p:nvSpPr>
        <p:spPr/>
        <p:txBody>
          <a:bodyPr/>
          <a:lstStyle/>
          <a:p>
            <a:fld id="{F81B4CA8-B95E-1240-93F6-D475B0AF2EF3}" type="slidenum">
              <a:rPr lang="en-US" smtClean="0"/>
              <a:t>‹#›</a:t>
            </a:fld>
            <a:endParaRPr lang="en-US"/>
          </a:p>
        </p:txBody>
      </p:sp>
    </p:spTree>
    <p:extLst>
      <p:ext uri="{BB962C8B-B14F-4D97-AF65-F5344CB8AC3E}">
        <p14:creationId xmlns:p14="http://schemas.microsoft.com/office/powerpoint/2010/main" val="290787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286E-95DA-5D45-B062-6EA9DDD5F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A026B8-20FA-6B4E-913F-03BEC8FE80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0EF797-A4CC-2F4B-A8E5-1143BAB993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6EF145-77A1-5847-A7B6-2786361E90C1}"/>
              </a:ext>
            </a:extLst>
          </p:cNvPr>
          <p:cNvSpPr>
            <a:spLocks noGrp="1"/>
          </p:cNvSpPr>
          <p:nvPr>
            <p:ph type="dt" sz="half" idx="10"/>
          </p:nvPr>
        </p:nvSpPr>
        <p:spPr/>
        <p:txBody>
          <a:bodyPr/>
          <a:lstStyle/>
          <a:p>
            <a:fld id="{9144FC1E-2428-8C4F-91DC-69257C184527}" type="datetimeFigureOut">
              <a:rPr lang="en-US" smtClean="0"/>
              <a:t>2/1/19</a:t>
            </a:fld>
            <a:endParaRPr lang="en-US"/>
          </a:p>
        </p:txBody>
      </p:sp>
      <p:sp>
        <p:nvSpPr>
          <p:cNvPr id="6" name="Footer Placeholder 5">
            <a:extLst>
              <a:ext uri="{FF2B5EF4-FFF2-40B4-BE49-F238E27FC236}">
                <a16:creationId xmlns:a16="http://schemas.microsoft.com/office/drawing/2014/main" id="{99F88E59-697E-EF46-92AC-7BCE26689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F3F526-9CE2-8240-9A87-2F9A4C1FD68D}"/>
              </a:ext>
            </a:extLst>
          </p:cNvPr>
          <p:cNvSpPr>
            <a:spLocks noGrp="1"/>
          </p:cNvSpPr>
          <p:nvPr>
            <p:ph type="sldNum" sz="quarter" idx="12"/>
          </p:nvPr>
        </p:nvSpPr>
        <p:spPr/>
        <p:txBody>
          <a:bodyPr/>
          <a:lstStyle/>
          <a:p>
            <a:fld id="{F81B4CA8-B95E-1240-93F6-D475B0AF2EF3}" type="slidenum">
              <a:rPr lang="en-US" smtClean="0"/>
              <a:t>‹#›</a:t>
            </a:fld>
            <a:endParaRPr lang="en-US"/>
          </a:p>
        </p:txBody>
      </p:sp>
    </p:spTree>
    <p:extLst>
      <p:ext uri="{BB962C8B-B14F-4D97-AF65-F5344CB8AC3E}">
        <p14:creationId xmlns:p14="http://schemas.microsoft.com/office/powerpoint/2010/main" val="36819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3602-892D-2148-8EFF-EC36AEE078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C4512E-0445-F249-8C04-61CAEB8F59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178C8F-1801-3D4D-A8D7-60B1B040F3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ADE984-56F6-1F43-A27E-F1D0723DA2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37B1E3-A16F-AE4D-8C14-E03CAFE7B6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A07F-00F2-9240-8FF7-E6DF9EC068E1}"/>
              </a:ext>
            </a:extLst>
          </p:cNvPr>
          <p:cNvSpPr>
            <a:spLocks noGrp="1"/>
          </p:cNvSpPr>
          <p:nvPr>
            <p:ph type="dt" sz="half" idx="10"/>
          </p:nvPr>
        </p:nvSpPr>
        <p:spPr/>
        <p:txBody>
          <a:bodyPr/>
          <a:lstStyle/>
          <a:p>
            <a:fld id="{9144FC1E-2428-8C4F-91DC-69257C184527}" type="datetimeFigureOut">
              <a:rPr lang="en-US" smtClean="0"/>
              <a:t>2/1/19</a:t>
            </a:fld>
            <a:endParaRPr lang="en-US"/>
          </a:p>
        </p:txBody>
      </p:sp>
      <p:sp>
        <p:nvSpPr>
          <p:cNvPr id="8" name="Footer Placeholder 7">
            <a:extLst>
              <a:ext uri="{FF2B5EF4-FFF2-40B4-BE49-F238E27FC236}">
                <a16:creationId xmlns:a16="http://schemas.microsoft.com/office/drawing/2014/main" id="{71E90584-B7E8-5B44-AA85-01F78F8779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80980A-0DCC-BB47-A162-E75F88FE6333}"/>
              </a:ext>
            </a:extLst>
          </p:cNvPr>
          <p:cNvSpPr>
            <a:spLocks noGrp="1"/>
          </p:cNvSpPr>
          <p:nvPr>
            <p:ph type="sldNum" sz="quarter" idx="12"/>
          </p:nvPr>
        </p:nvSpPr>
        <p:spPr/>
        <p:txBody>
          <a:bodyPr/>
          <a:lstStyle/>
          <a:p>
            <a:fld id="{F81B4CA8-B95E-1240-93F6-D475B0AF2EF3}" type="slidenum">
              <a:rPr lang="en-US" smtClean="0"/>
              <a:t>‹#›</a:t>
            </a:fld>
            <a:endParaRPr lang="en-US"/>
          </a:p>
        </p:txBody>
      </p:sp>
    </p:spTree>
    <p:extLst>
      <p:ext uri="{BB962C8B-B14F-4D97-AF65-F5344CB8AC3E}">
        <p14:creationId xmlns:p14="http://schemas.microsoft.com/office/powerpoint/2010/main" val="78439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A3AAB-52F4-374A-982C-8E451BBC77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2282BE-0220-B445-BDCB-291A3D5C1ECF}"/>
              </a:ext>
            </a:extLst>
          </p:cNvPr>
          <p:cNvSpPr>
            <a:spLocks noGrp="1"/>
          </p:cNvSpPr>
          <p:nvPr>
            <p:ph type="dt" sz="half" idx="10"/>
          </p:nvPr>
        </p:nvSpPr>
        <p:spPr/>
        <p:txBody>
          <a:bodyPr/>
          <a:lstStyle/>
          <a:p>
            <a:fld id="{9144FC1E-2428-8C4F-91DC-69257C184527}" type="datetimeFigureOut">
              <a:rPr lang="en-US" smtClean="0"/>
              <a:t>2/1/19</a:t>
            </a:fld>
            <a:endParaRPr lang="en-US"/>
          </a:p>
        </p:txBody>
      </p:sp>
      <p:sp>
        <p:nvSpPr>
          <p:cNvPr id="4" name="Footer Placeholder 3">
            <a:extLst>
              <a:ext uri="{FF2B5EF4-FFF2-40B4-BE49-F238E27FC236}">
                <a16:creationId xmlns:a16="http://schemas.microsoft.com/office/drawing/2014/main" id="{A54E3359-E383-274E-B809-3BD08F2F31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971117-9B92-344F-AAF6-A5ACC8EA022F}"/>
              </a:ext>
            </a:extLst>
          </p:cNvPr>
          <p:cNvSpPr>
            <a:spLocks noGrp="1"/>
          </p:cNvSpPr>
          <p:nvPr>
            <p:ph type="sldNum" sz="quarter" idx="12"/>
          </p:nvPr>
        </p:nvSpPr>
        <p:spPr/>
        <p:txBody>
          <a:bodyPr/>
          <a:lstStyle/>
          <a:p>
            <a:fld id="{F81B4CA8-B95E-1240-93F6-D475B0AF2EF3}" type="slidenum">
              <a:rPr lang="en-US" smtClean="0"/>
              <a:t>‹#›</a:t>
            </a:fld>
            <a:endParaRPr lang="en-US"/>
          </a:p>
        </p:txBody>
      </p:sp>
    </p:spTree>
    <p:extLst>
      <p:ext uri="{BB962C8B-B14F-4D97-AF65-F5344CB8AC3E}">
        <p14:creationId xmlns:p14="http://schemas.microsoft.com/office/powerpoint/2010/main" val="328670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DE7DD1-0190-1341-95F7-06809CFE0851}"/>
              </a:ext>
            </a:extLst>
          </p:cNvPr>
          <p:cNvSpPr>
            <a:spLocks noGrp="1"/>
          </p:cNvSpPr>
          <p:nvPr>
            <p:ph type="dt" sz="half" idx="10"/>
          </p:nvPr>
        </p:nvSpPr>
        <p:spPr/>
        <p:txBody>
          <a:bodyPr/>
          <a:lstStyle/>
          <a:p>
            <a:fld id="{9144FC1E-2428-8C4F-91DC-69257C184527}" type="datetimeFigureOut">
              <a:rPr lang="en-US" smtClean="0"/>
              <a:t>2/1/19</a:t>
            </a:fld>
            <a:endParaRPr lang="en-US"/>
          </a:p>
        </p:txBody>
      </p:sp>
      <p:sp>
        <p:nvSpPr>
          <p:cNvPr id="3" name="Footer Placeholder 2">
            <a:extLst>
              <a:ext uri="{FF2B5EF4-FFF2-40B4-BE49-F238E27FC236}">
                <a16:creationId xmlns:a16="http://schemas.microsoft.com/office/drawing/2014/main" id="{3F00094B-5D73-9D42-8C74-965F1DF9CE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447037-34F1-2F40-8483-A4BEF82AE9A6}"/>
              </a:ext>
            </a:extLst>
          </p:cNvPr>
          <p:cNvSpPr>
            <a:spLocks noGrp="1"/>
          </p:cNvSpPr>
          <p:nvPr>
            <p:ph type="sldNum" sz="quarter" idx="12"/>
          </p:nvPr>
        </p:nvSpPr>
        <p:spPr/>
        <p:txBody>
          <a:bodyPr/>
          <a:lstStyle/>
          <a:p>
            <a:fld id="{F81B4CA8-B95E-1240-93F6-D475B0AF2EF3}" type="slidenum">
              <a:rPr lang="en-US" smtClean="0"/>
              <a:t>‹#›</a:t>
            </a:fld>
            <a:endParaRPr lang="en-US"/>
          </a:p>
        </p:txBody>
      </p:sp>
    </p:spTree>
    <p:extLst>
      <p:ext uri="{BB962C8B-B14F-4D97-AF65-F5344CB8AC3E}">
        <p14:creationId xmlns:p14="http://schemas.microsoft.com/office/powerpoint/2010/main" val="167705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DD7F5-AFEF-214F-98C7-2CF37A222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4060A-E741-C44C-BB84-2B0BCFFEFE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39A8F4-6082-6E4F-8A9F-F43D1C974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D42FA7-F93A-B84B-B448-A5BC98968E1F}"/>
              </a:ext>
            </a:extLst>
          </p:cNvPr>
          <p:cNvSpPr>
            <a:spLocks noGrp="1"/>
          </p:cNvSpPr>
          <p:nvPr>
            <p:ph type="dt" sz="half" idx="10"/>
          </p:nvPr>
        </p:nvSpPr>
        <p:spPr/>
        <p:txBody>
          <a:bodyPr/>
          <a:lstStyle/>
          <a:p>
            <a:fld id="{9144FC1E-2428-8C4F-91DC-69257C184527}" type="datetimeFigureOut">
              <a:rPr lang="en-US" smtClean="0"/>
              <a:t>2/1/19</a:t>
            </a:fld>
            <a:endParaRPr lang="en-US"/>
          </a:p>
        </p:txBody>
      </p:sp>
      <p:sp>
        <p:nvSpPr>
          <p:cNvPr id="6" name="Footer Placeholder 5">
            <a:extLst>
              <a:ext uri="{FF2B5EF4-FFF2-40B4-BE49-F238E27FC236}">
                <a16:creationId xmlns:a16="http://schemas.microsoft.com/office/drawing/2014/main" id="{E4EBB590-C572-5142-A0B4-DCEF0E5DF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9A00A-7752-7D49-A66A-615D2AC1AD05}"/>
              </a:ext>
            </a:extLst>
          </p:cNvPr>
          <p:cNvSpPr>
            <a:spLocks noGrp="1"/>
          </p:cNvSpPr>
          <p:nvPr>
            <p:ph type="sldNum" sz="quarter" idx="12"/>
          </p:nvPr>
        </p:nvSpPr>
        <p:spPr/>
        <p:txBody>
          <a:bodyPr/>
          <a:lstStyle/>
          <a:p>
            <a:fld id="{F81B4CA8-B95E-1240-93F6-D475B0AF2EF3}" type="slidenum">
              <a:rPr lang="en-US" smtClean="0"/>
              <a:t>‹#›</a:t>
            </a:fld>
            <a:endParaRPr lang="en-US"/>
          </a:p>
        </p:txBody>
      </p:sp>
    </p:spTree>
    <p:extLst>
      <p:ext uri="{BB962C8B-B14F-4D97-AF65-F5344CB8AC3E}">
        <p14:creationId xmlns:p14="http://schemas.microsoft.com/office/powerpoint/2010/main" val="3009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EAC0-B0BC-574A-9CA3-9B04F4B664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03526C-337C-754B-8ADD-3C6293786B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5F2433-ACA4-2843-BF4F-76D0A15F1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46314E-7201-B64D-878F-4179A8A05895}"/>
              </a:ext>
            </a:extLst>
          </p:cNvPr>
          <p:cNvSpPr>
            <a:spLocks noGrp="1"/>
          </p:cNvSpPr>
          <p:nvPr>
            <p:ph type="dt" sz="half" idx="10"/>
          </p:nvPr>
        </p:nvSpPr>
        <p:spPr/>
        <p:txBody>
          <a:bodyPr/>
          <a:lstStyle/>
          <a:p>
            <a:fld id="{9144FC1E-2428-8C4F-91DC-69257C184527}" type="datetimeFigureOut">
              <a:rPr lang="en-US" smtClean="0"/>
              <a:t>2/1/19</a:t>
            </a:fld>
            <a:endParaRPr lang="en-US"/>
          </a:p>
        </p:txBody>
      </p:sp>
      <p:sp>
        <p:nvSpPr>
          <p:cNvPr id="6" name="Footer Placeholder 5">
            <a:extLst>
              <a:ext uri="{FF2B5EF4-FFF2-40B4-BE49-F238E27FC236}">
                <a16:creationId xmlns:a16="http://schemas.microsoft.com/office/drawing/2014/main" id="{3E4582BE-E68E-AD4C-B56C-6685A2E07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AF1926-960D-554D-A32A-575419C6D196}"/>
              </a:ext>
            </a:extLst>
          </p:cNvPr>
          <p:cNvSpPr>
            <a:spLocks noGrp="1"/>
          </p:cNvSpPr>
          <p:nvPr>
            <p:ph type="sldNum" sz="quarter" idx="12"/>
          </p:nvPr>
        </p:nvSpPr>
        <p:spPr/>
        <p:txBody>
          <a:bodyPr/>
          <a:lstStyle/>
          <a:p>
            <a:fld id="{F81B4CA8-B95E-1240-93F6-D475B0AF2EF3}" type="slidenum">
              <a:rPr lang="en-US" smtClean="0"/>
              <a:t>‹#›</a:t>
            </a:fld>
            <a:endParaRPr lang="en-US"/>
          </a:p>
        </p:txBody>
      </p:sp>
    </p:spTree>
    <p:extLst>
      <p:ext uri="{BB962C8B-B14F-4D97-AF65-F5344CB8AC3E}">
        <p14:creationId xmlns:p14="http://schemas.microsoft.com/office/powerpoint/2010/main" val="262745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E686F9-057B-494B-BDEF-8A41AE36E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F61C25-2456-E546-BAB5-B80C17578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7641B-95F6-8C44-9169-D131EAAFA2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4FC1E-2428-8C4F-91DC-69257C184527}" type="datetimeFigureOut">
              <a:rPr lang="en-US" smtClean="0"/>
              <a:t>2/1/19</a:t>
            </a:fld>
            <a:endParaRPr lang="en-US"/>
          </a:p>
        </p:txBody>
      </p:sp>
      <p:sp>
        <p:nvSpPr>
          <p:cNvPr id="5" name="Footer Placeholder 4">
            <a:extLst>
              <a:ext uri="{FF2B5EF4-FFF2-40B4-BE49-F238E27FC236}">
                <a16:creationId xmlns:a16="http://schemas.microsoft.com/office/drawing/2014/main" id="{BB5364B7-77D7-B349-9F5F-832245EDC1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4634C0-38E1-E44B-A18B-15F22B643F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B4CA8-B95E-1240-93F6-D475B0AF2EF3}" type="slidenum">
              <a:rPr lang="en-US" smtClean="0"/>
              <a:t>‹#›</a:t>
            </a:fld>
            <a:endParaRPr lang="en-US"/>
          </a:p>
        </p:txBody>
      </p:sp>
    </p:spTree>
    <p:extLst>
      <p:ext uri="{BB962C8B-B14F-4D97-AF65-F5344CB8AC3E}">
        <p14:creationId xmlns:p14="http://schemas.microsoft.com/office/powerpoint/2010/main" val="2246286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49D9-51AB-EC41-95AF-CCDCE37F6250}"/>
              </a:ext>
            </a:extLst>
          </p:cNvPr>
          <p:cNvSpPr>
            <a:spLocks noGrp="1"/>
          </p:cNvSpPr>
          <p:nvPr>
            <p:ph type="ctrTitle"/>
          </p:nvPr>
        </p:nvSpPr>
        <p:spPr/>
        <p:txBody>
          <a:bodyPr>
            <a:normAutofit/>
          </a:bodyPr>
          <a:lstStyle/>
          <a:p>
            <a:r>
              <a:rPr lang="en-US" b="1" dirty="0"/>
              <a:t>Was what you just saw in the previous video “warfare”?</a:t>
            </a:r>
            <a:endParaRPr lang="en-US" dirty="0"/>
          </a:p>
        </p:txBody>
      </p:sp>
      <p:sp>
        <p:nvSpPr>
          <p:cNvPr id="3" name="Subtitle 2">
            <a:extLst>
              <a:ext uri="{FF2B5EF4-FFF2-40B4-BE49-F238E27FC236}">
                <a16:creationId xmlns:a16="http://schemas.microsoft.com/office/drawing/2014/main" id="{6A1F771D-AE21-2B47-9BA6-BE2A9F8E552B}"/>
              </a:ext>
            </a:extLst>
          </p:cNvPr>
          <p:cNvSpPr>
            <a:spLocks noGrp="1"/>
          </p:cNvSpPr>
          <p:nvPr>
            <p:ph type="subTitle" idx="1"/>
          </p:nvPr>
        </p:nvSpPr>
        <p:spPr/>
        <p:txBody>
          <a:bodyPr>
            <a:normAutofit/>
          </a:bodyPr>
          <a:lstStyle/>
          <a:p>
            <a:endParaRPr lang="en-US" dirty="0"/>
          </a:p>
        </p:txBody>
      </p:sp>
    </p:spTree>
    <p:extLst>
      <p:ext uri="{BB962C8B-B14F-4D97-AF65-F5344CB8AC3E}">
        <p14:creationId xmlns:p14="http://schemas.microsoft.com/office/powerpoint/2010/main" val="3530420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A530AF8-FDA7-D844-9DA7-38F7FBB8FACB}"/>
              </a:ext>
            </a:extLst>
          </p:cNvPr>
          <p:cNvSpPr>
            <a:spLocks noGrp="1"/>
          </p:cNvSpPr>
          <p:nvPr>
            <p:ph idx="1"/>
          </p:nvPr>
        </p:nvSpPr>
        <p:spPr>
          <a:xfrm>
            <a:off x="0" y="0"/>
            <a:ext cx="12192000" cy="5322198"/>
          </a:xfrm>
        </p:spPr>
        <p:txBody>
          <a:bodyPr>
            <a:noAutofit/>
          </a:bodyPr>
          <a:lstStyle/>
          <a:p>
            <a:pPr marL="0" indent="0">
              <a:buNone/>
            </a:pPr>
            <a:r>
              <a:rPr lang="en-US" sz="3200" b="1" u="sng" dirty="0"/>
              <a:t>Tactics/strategy -  the art of disposing armed forces in order of battle and of organizing operations, especially during contact with an enemy.</a:t>
            </a:r>
          </a:p>
          <a:p>
            <a:pPr marL="0" indent="0">
              <a:buNone/>
            </a:pPr>
            <a:endParaRPr lang="en-US" sz="3200" dirty="0"/>
          </a:p>
        </p:txBody>
      </p:sp>
    </p:spTree>
    <p:extLst>
      <p:ext uri="{BB962C8B-B14F-4D97-AF65-F5344CB8AC3E}">
        <p14:creationId xmlns:p14="http://schemas.microsoft.com/office/powerpoint/2010/main" val="2093179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A530AF8-FDA7-D844-9DA7-38F7FBB8FACB}"/>
              </a:ext>
            </a:extLst>
          </p:cNvPr>
          <p:cNvSpPr>
            <a:spLocks noGrp="1"/>
          </p:cNvSpPr>
          <p:nvPr>
            <p:ph idx="1"/>
          </p:nvPr>
        </p:nvSpPr>
        <p:spPr>
          <a:xfrm>
            <a:off x="0" y="0"/>
            <a:ext cx="12192000" cy="5322198"/>
          </a:xfrm>
        </p:spPr>
        <p:txBody>
          <a:bodyPr>
            <a:noAutofit/>
          </a:bodyPr>
          <a:lstStyle/>
          <a:p>
            <a:pPr marL="0" indent="0" algn="ctr">
              <a:buNone/>
            </a:pPr>
            <a:r>
              <a:rPr lang="en-US" sz="3200" b="1" u="sng" dirty="0"/>
              <a:t>Logistics – Supplying a fighting force </a:t>
            </a:r>
          </a:p>
          <a:p>
            <a:pPr marL="0" indent="0" algn="ctr">
              <a:buNone/>
            </a:pPr>
            <a:r>
              <a:rPr lang="en-US" sz="3200" b="1" u="sng" dirty="0"/>
              <a:t>with what it needs to get the job done.</a:t>
            </a:r>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1913825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A530AF8-FDA7-D844-9DA7-38F7FBB8FACB}"/>
              </a:ext>
            </a:extLst>
          </p:cNvPr>
          <p:cNvSpPr>
            <a:spLocks noGrp="1"/>
          </p:cNvSpPr>
          <p:nvPr>
            <p:ph idx="1"/>
          </p:nvPr>
        </p:nvSpPr>
        <p:spPr>
          <a:xfrm>
            <a:off x="0" y="0"/>
            <a:ext cx="12192000" cy="5322198"/>
          </a:xfrm>
        </p:spPr>
        <p:txBody>
          <a:bodyPr>
            <a:noAutofit/>
          </a:bodyPr>
          <a:lstStyle/>
          <a:p>
            <a:pPr marL="0" indent="0" algn="ctr">
              <a:buNone/>
            </a:pPr>
            <a:r>
              <a:rPr lang="en-US" sz="3200" b="1" u="sng" dirty="0"/>
              <a:t>Intelligence -  Knowing what the enemy is doing</a:t>
            </a:r>
          </a:p>
          <a:p>
            <a:pPr marL="0" indent="0" algn="ctr">
              <a:buNone/>
            </a:pPr>
            <a:r>
              <a:rPr lang="en-US" sz="3200" b="1" u="sng" dirty="0"/>
              <a:t>or plans to do</a:t>
            </a:r>
          </a:p>
          <a:p>
            <a:pPr marL="0" indent="0">
              <a:buNone/>
            </a:pPr>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2098555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259CD-4A6A-0541-889C-B9B4FAE00516}"/>
              </a:ext>
            </a:extLst>
          </p:cNvPr>
          <p:cNvSpPr>
            <a:spLocks noGrp="1"/>
          </p:cNvSpPr>
          <p:nvPr>
            <p:ph idx="1"/>
          </p:nvPr>
        </p:nvSpPr>
        <p:spPr>
          <a:xfrm>
            <a:off x="0" y="0"/>
            <a:ext cx="11353800" cy="726141"/>
          </a:xfrm>
        </p:spPr>
        <p:txBody>
          <a:bodyPr/>
          <a:lstStyle/>
          <a:p>
            <a:pPr marL="0" indent="0" algn="ctr">
              <a:buNone/>
            </a:pPr>
            <a:r>
              <a:rPr lang="en-US" b="1" u="sng" dirty="0"/>
              <a:t>Technology – The weapons and machines that make victory easier</a:t>
            </a:r>
          </a:p>
        </p:txBody>
      </p:sp>
    </p:spTree>
    <p:extLst>
      <p:ext uri="{BB962C8B-B14F-4D97-AF65-F5344CB8AC3E}">
        <p14:creationId xmlns:p14="http://schemas.microsoft.com/office/powerpoint/2010/main" val="1473742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4213D-5DEB-294F-A52A-36074C7D9555}"/>
              </a:ext>
            </a:extLst>
          </p:cNvPr>
          <p:cNvPicPr>
            <a:picLocks noChangeAspect="1"/>
          </p:cNvPicPr>
          <p:nvPr/>
        </p:nvPicPr>
        <p:blipFill rotWithShape="1">
          <a:blip r:embed="rId2"/>
          <a:srcRect t="46748" r="23485" b="3803"/>
          <a:stretch/>
        </p:blipFill>
        <p:spPr>
          <a:xfrm>
            <a:off x="0" y="-85715"/>
            <a:ext cx="12192000" cy="5479125"/>
          </a:xfrm>
          <a:prstGeom prst="rect">
            <a:avLst/>
          </a:prstGeom>
        </p:spPr>
      </p:pic>
      <p:sp>
        <p:nvSpPr>
          <p:cNvPr id="5" name="Subtitle 2">
            <a:extLst>
              <a:ext uri="{FF2B5EF4-FFF2-40B4-BE49-F238E27FC236}">
                <a16:creationId xmlns:a16="http://schemas.microsoft.com/office/drawing/2014/main" id="{7995056E-DD09-5144-8F60-26F97A0C816D}"/>
              </a:ext>
            </a:extLst>
          </p:cNvPr>
          <p:cNvSpPr txBox="1">
            <a:spLocks/>
          </p:cNvSpPr>
          <p:nvPr/>
        </p:nvSpPr>
        <p:spPr>
          <a:xfrm>
            <a:off x="1" y="5393410"/>
            <a:ext cx="12192000" cy="5644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t>What characteristics of organized warfare can you imagine in this seemingly chaotic battle scene from a  20,000 -12,000 year old cave painting in Spain.</a:t>
            </a:r>
          </a:p>
          <a:p>
            <a:endParaRPr lang="en-US" sz="2800" dirty="0"/>
          </a:p>
        </p:txBody>
      </p:sp>
      <p:sp>
        <p:nvSpPr>
          <p:cNvPr id="6" name="Subtitle 5">
            <a:extLst>
              <a:ext uri="{FF2B5EF4-FFF2-40B4-BE49-F238E27FC236}">
                <a16:creationId xmlns:a16="http://schemas.microsoft.com/office/drawing/2014/main" id="{D19E9073-FB90-6C4B-BB90-AD5E11A68B0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93279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522E80-7EB7-D847-8D53-CA8795D6E298}"/>
              </a:ext>
            </a:extLst>
          </p:cNvPr>
          <p:cNvSpPr>
            <a:spLocks noGrp="1"/>
          </p:cNvSpPr>
          <p:nvPr>
            <p:ph idx="1"/>
          </p:nvPr>
        </p:nvSpPr>
        <p:spPr>
          <a:xfrm>
            <a:off x="838200" y="5079034"/>
            <a:ext cx="10515600" cy="1778966"/>
          </a:xfrm>
        </p:spPr>
        <p:txBody>
          <a:bodyPr/>
          <a:lstStyle/>
          <a:p>
            <a:pPr marL="0" indent="0">
              <a:buNone/>
            </a:pPr>
            <a:r>
              <a:rPr lang="en-US" dirty="0"/>
              <a:t>The site known as Cemetery 117 it is dates from approximately 13,140 to 14,340 years old. It contains 59 skeletons along with many partial skeletons, many with arrowheads or spear points embedded in them, indicating that they may have been the battle casualties.</a:t>
            </a:r>
          </a:p>
        </p:txBody>
      </p:sp>
      <p:pic>
        <p:nvPicPr>
          <p:cNvPr id="4" name="Picture 3">
            <a:extLst>
              <a:ext uri="{FF2B5EF4-FFF2-40B4-BE49-F238E27FC236}">
                <a16:creationId xmlns:a16="http://schemas.microsoft.com/office/drawing/2014/main" id="{89B44748-EFF5-6B40-9D25-69CEBB1FAECC}"/>
              </a:ext>
            </a:extLst>
          </p:cNvPr>
          <p:cNvPicPr>
            <a:picLocks noChangeAspect="1"/>
          </p:cNvPicPr>
          <p:nvPr/>
        </p:nvPicPr>
        <p:blipFill>
          <a:blip r:embed="rId2"/>
          <a:stretch>
            <a:fillRect/>
          </a:stretch>
        </p:blipFill>
        <p:spPr>
          <a:xfrm>
            <a:off x="1554922" y="138596"/>
            <a:ext cx="8128000" cy="4699000"/>
          </a:xfrm>
          <a:prstGeom prst="rect">
            <a:avLst/>
          </a:prstGeom>
        </p:spPr>
      </p:pic>
    </p:spTree>
    <p:extLst>
      <p:ext uri="{BB962C8B-B14F-4D97-AF65-F5344CB8AC3E}">
        <p14:creationId xmlns:p14="http://schemas.microsoft.com/office/powerpoint/2010/main" val="4069674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048FF7-1020-384E-A749-ABA5804A57C8}"/>
              </a:ext>
            </a:extLst>
          </p:cNvPr>
          <p:cNvSpPr>
            <a:spLocks noGrp="1"/>
          </p:cNvSpPr>
          <p:nvPr>
            <p:ph type="ctrTitle"/>
          </p:nvPr>
        </p:nvSpPr>
        <p:spPr>
          <a:xfrm>
            <a:off x="1524000" y="2887368"/>
            <a:ext cx="9144000" cy="2387600"/>
          </a:xfrm>
        </p:spPr>
        <p:txBody>
          <a:bodyPr>
            <a:normAutofit fontScale="90000"/>
          </a:bodyPr>
          <a:lstStyle/>
          <a:p>
            <a:r>
              <a:rPr lang="en-US" b="1" dirty="0"/>
              <a:t>VOCABULARY:</a:t>
            </a:r>
            <a:br>
              <a:rPr lang="en-US" b="1" dirty="0"/>
            </a:br>
            <a:r>
              <a:rPr lang="en-US" b="1" u="sng" dirty="0"/>
              <a:t>Casualty</a:t>
            </a:r>
            <a:br>
              <a:rPr lang="en-US" dirty="0"/>
            </a:br>
            <a:br>
              <a:rPr lang="en-US" dirty="0"/>
            </a:br>
            <a:r>
              <a:rPr lang="en-US" dirty="0"/>
              <a:t>In war: a person killed or injured to the point that he can no longer fight.</a:t>
            </a:r>
          </a:p>
        </p:txBody>
      </p:sp>
    </p:spTree>
    <p:extLst>
      <p:ext uri="{BB962C8B-B14F-4D97-AF65-F5344CB8AC3E}">
        <p14:creationId xmlns:p14="http://schemas.microsoft.com/office/powerpoint/2010/main" val="2481148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FEBB93B-1B1B-9545-B165-69A5D1DFCDC0}"/>
              </a:ext>
            </a:extLst>
          </p:cNvPr>
          <p:cNvSpPr txBox="1">
            <a:spLocks/>
          </p:cNvSpPr>
          <p:nvPr/>
        </p:nvSpPr>
        <p:spPr>
          <a:xfrm>
            <a:off x="1371600" y="45705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5" name="TextBox 4">
            <a:extLst>
              <a:ext uri="{FF2B5EF4-FFF2-40B4-BE49-F238E27FC236}">
                <a16:creationId xmlns:a16="http://schemas.microsoft.com/office/drawing/2014/main" id="{CA1DBA7F-D5FF-454B-B322-6AA2CA3E1E7C}"/>
              </a:ext>
            </a:extLst>
          </p:cNvPr>
          <p:cNvSpPr txBox="1"/>
          <p:nvPr/>
        </p:nvSpPr>
        <p:spPr>
          <a:xfrm>
            <a:off x="193964" y="0"/>
            <a:ext cx="11998036" cy="2954655"/>
          </a:xfrm>
          <a:prstGeom prst="rect">
            <a:avLst/>
          </a:prstGeom>
          <a:noFill/>
        </p:spPr>
        <p:txBody>
          <a:bodyPr wrap="square" rtlCol="0">
            <a:spAutoFit/>
          </a:bodyPr>
          <a:lstStyle/>
          <a:p>
            <a:r>
              <a:rPr lang="en-US" sz="2800" dirty="0"/>
              <a:t>You are a member of a primitive tribe. Up until now, you have only had your strength (fists, muscles, feet) with which to protect yourself.</a:t>
            </a:r>
          </a:p>
          <a:p>
            <a:r>
              <a:rPr lang="en-US" sz="2800" dirty="0"/>
              <a:t> </a:t>
            </a:r>
          </a:p>
          <a:p>
            <a:r>
              <a:rPr lang="en-US" sz="2800" dirty="0"/>
              <a:t>Using only the materials from the natural world below create (describe &amp; draw) a new batch of weapons that will give your tribe the upper hand in wars with competing groups. </a:t>
            </a:r>
          </a:p>
          <a:p>
            <a:endParaRPr lang="en-US" dirty="0"/>
          </a:p>
        </p:txBody>
      </p:sp>
      <p:sp>
        <p:nvSpPr>
          <p:cNvPr id="8" name="TextBox 7">
            <a:extLst>
              <a:ext uri="{FF2B5EF4-FFF2-40B4-BE49-F238E27FC236}">
                <a16:creationId xmlns:a16="http://schemas.microsoft.com/office/drawing/2014/main" id="{82C481F8-D5F1-C042-8A05-E728F1769B88}"/>
              </a:ext>
            </a:extLst>
          </p:cNvPr>
          <p:cNvSpPr txBox="1"/>
          <p:nvPr/>
        </p:nvSpPr>
        <p:spPr>
          <a:xfrm>
            <a:off x="0" y="2682561"/>
            <a:ext cx="12192000" cy="3662541"/>
          </a:xfrm>
          <a:prstGeom prst="rect">
            <a:avLst/>
          </a:prstGeom>
          <a:noFill/>
        </p:spPr>
        <p:txBody>
          <a:bodyPr wrap="square" rtlCol="0">
            <a:spAutoFit/>
          </a:bodyPr>
          <a:lstStyle/>
          <a:p>
            <a:r>
              <a:rPr lang="en-US" sz="2800" b="1" u="sng" dirty="0"/>
              <a:t>STONE</a:t>
            </a:r>
            <a:endParaRPr lang="en-US" sz="2800" dirty="0"/>
          </a:p>
          <a:p>
            <a:r>
              <a:rPr lang="en-US" sz="2800" dirty="0"/>
              <a:t>	Different hardness</a:t>
            </a:r>
          </a:p>
          <a:p>
            <a:r>
              <a:rPr lang="en-US" sz="2800" dirty="0"/>
              <a:t>		Some can be split and shaped</a:t>
            </a:r>
          </a:p>
          <a:p>
            <a:r>
              <a:rPr lang="en-US" sz="2800" dirty="0"/>
              <a:t>		Some are more solid and heavy</a:t>
            </a:r>
          </a:p>
          <a:p>
            <a:r>
              <a:rPr lang="en-US" sz="2800" dirty="0"/>
              <a:t> </a:t>
            </a:r>
          </a:p>
          <a:p>
            <a:r>
              <a:rPr lang="en-US" sz="2800" b="1" u="sng" dirty="0"/>
              <a:t>WOOD</a:t>
            </a:r>
            <a:endParaRPr lang="en-US" sz="2800" dirty="0"/>
          </a:p>
          <a:p>
            <a:r>
              <a:rPr lang="en-US" sz="2800" dirty="0"/>
              <a:t>	Can be carved</a:t>
            </a:r>
          </a:p>
          <a:p>
            <a:r>
              <a:rPr lang="en-US" dirty="0"/>
              <a:t> </a:t>
            </a:r>
          </a:p>
          <a:p>
            <a:endParaRPr lang="en-US" dirty="0"/>
          </a:p>
        </p:txBody>
      </p:sp>
      <p:sp>
        <p:nvSpPr>
          <p:cNvPr id="11" name="Content Placeholder 10">
            <a:extLst>
              <a:ext uri="{FF2B5EF4-FFF2-40B4-BE49-F238E27FC236}">
                <a16:creationId xmlns:a16="http://schemas.microsoft.com/office/drawing/2014/main" id="{4BD53CC4-D04C-4E47-B237-A2A7E703D046}"/>
              </a:ext>
            </a:extLst>
          </p:cNvPr>
          <p:cNvSpPr>
            <a:spLocks noGrp="1"/>
          </p:cNvSpPr>
          <p:nvPr>
            <p:ph sz="half" idx="2"/>
          </p:nvPr>
        </p:nvSpPr>
        <p:spPr>
          <a:xfrm>
            <a:off x="6684134" y="2583444"/>
            <a:ext cx="4690447" cy="4351338"/>
          </a:xfrm>
        </p:spPr>
        <p:txBody>
          <a:bodyPr>
            <a:normAutofit fontScale="92500" lnSpcReduction="20000"/>
          </a:bodyPr>
          <a:lstStyle/>
          <a:p>
            <a:pPr marL="0" indent="0">
              <a:buNone/>
            </a:pPr>
            <a:r>
              <a:rPr lang="en-US" b="1" u="sng" dirty="0"/>
              <a:t>PLANTS</a:t>
            </a:r>
            <a:endParaRPr lang="en-US" dirty="0"/>
          </a:p>
          <a:p>
            <a:pPr marL="0" indent="0">
              <a:buNone/>
            </a:pPr>
            <a:r>
              <a:rPr lang="en-US" dirty="0"/>
              <a:t>	Can be woven</a:t>
            </a:r>
          </a:p>
          <a:p>
            <a:pPr marL="0" indent="0">
              <a:buNone/>
            </a:pPr>
            <a:r>
              <a:rPr lang="en-US" dirty="0"/>
              <a:t>	Can be made into rope </a:t>
            </a:r>
          </a:p>
          <a:p>
            <a:pPr marL="0" indent="0">
              <a:buNone/>
            </a:pPr>
            <a:endParaRPr lang="en-US" b="1" u="sng" dirty="0"/>
          </a:p>
          <a:p>
            <a:pPr marL="0" indent="0">
              <a:buNone/>
            </a:pPr>
            <a:r>
              <a:rPr lang="en-US" b="1" u="sng"/>
              <a:t>ANIMALS</a:t>
            </a:r>
            <a:endParaRPr lang="en-US" dirty="0"/>
          </a:p>
          <a:p>
            <a:pPr marL="0" indent="0">
              <a:buNone/>
            </a:pPr>
            <a:r>
              <a:rPr lang="en-US" dirty="0"/>
              <a:t>	Bones </a:t>
            </a:r>
          </a:p>
          <a:p>
            <a:pPr marL="0" indent="0">
              <a:buNone/>
            </a:pPr>
            <a:r>
              <a:rPr lang="en-US" dirty="0"/>
              <a:t>		can be carved</a:t>
            </a:r>
          </a:p>
          <a:p>
            <a:pPr marL="0" indent="0">
              <a:buNone/>
            </a:pPr>
            <a:r>
              <a:rPr lang="en-US" dirty="0"/>
              <a:t>	Teeth</a:t>
            </a:r>
          </a:p>
          <a:p>
            <a:pPr marL="0" indent="0">
              <a:buNone/>
            </a:pPr>
            <a:r>
              <a:rPr lang="en-US" dirty="0"/>
              <a:t>	Leather</a:t>
            </a:r>
          </a:p>
          <a:p>
            <a:pPr marL="0" indent="0">
              <a:buNone/>
            </a:pPr>
            <a:r>
              <a:rPr lang="en-US" dirty="0"/>
              <a:t>	Sinew </a:t>
            </a:r>
          </a:p>
          <a:p>
            <a:endParaRPr lang="en-US" dirty="0"/>
          </a:p>
        </p:txBody>
      </p:sp>
    </p:spTree>
    <p:extLst>
      <p:ext uri="{BB962C8B-B14F-4D97-AF65-F5344CB8AC3E}">
        <p14:creationId xmlns:p14="http://schemas.microsoft.com/office/powerpoint/2010/main" val="991622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49D9-51AB-EC41-95AF-CCDCE37F625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A1F771D-AE21-2B47-9BA6-BE2A9F8E55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12879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49D9-51AB-EC41-95AF-CCDCE37F625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A1F771D-AE21-2B47-9BA6-BE2A9F8E55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0892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05285-0AF4-C74B-804D-FBC96A3ED100}"/>
              </a:ext>
            </a:extLst>
          </p:cNvPr>
          <p:cNvSpPr>
            <a:spLocks noGrp="1"/>
          </p:cNvSpPr>
          <p:nvPr>
            <p:ph type="title"/>
          </p:nvPr>
        </p:nvSpPr>
        <p:spPr>
          <a:xfrm>
            <a:off x="1676400" y="174776"/>
            <a:ext cx="10515600" cy="1325563"/>
          </a:xfrm>
        </p:spPr>
        <p:txBody>
          <a:bodyPr>
            <a:normAutofit/>
          </a:bodyPr>
          <a:lstStyle/>
          <a:p>
            <a:r>
              <a:rPr lang="en-US" b="1" dirty="0"/>
              <a:t>What sort of natural defensive/offensive advantages did early humans have?</a:t>
            </a:r>
          </a:p>
        </p:txBody>
      </p:sp>
      <p:sp>
        <p:nvSpPr>
          <p:cNvPr id="3" name="TextBox 2">
            <a:extLst>
              <a:ext uri="{FF2B5EF4-FFF2-40B4-BE49-F238E27FC236}">
                <a16:creationId xmlns:a16="http://schemas.microsoft.com/office/drawing/2014/main" id="{A3506ABF-C9A1-7141-AD0D-6784476413F0}"/>
              </a:ext>
            </a:extLst>
          </p:cNvPr>
          <p:cNvSpPr txBox="1"/>
          <p:nvPr/>
        </p:nvSpPr>
        <p:spPr>
          <a:xfrm>
            <a:off x="969818" y="2133600"/>
            <a:ext cx="9906000" cy="4124206"/>
          </a:xfrm>
          <a:prstGeom prst="rect">
            <a:avLst/>
          </a:prstGeom>
          <a:noFill/>
        </p:spPr>
        <p:txBody>
          <a:bodyPr wrap="square" rtlCol="0">
            <a:spAutoFit/>
          </a:bodyPr>
          <a:lstStyle/>
          <a:p>
            <a:r>
              <a:rPr lang="en-US" sz="3600" dirty="0"/>
              <a:t>VOCABULARY:</a:t>
            </a:r>
          </a:p>
          <a:p>
            <a:endParaRPr lang="en-US" dirty="0"/>
          </a:p>
          <a:p>
            <a:endParaRPr lang="en-US" sz="3200" dirty="0"/>
          </a:p>
          <a:p>
            <a:r>
              <a:rPr lang="en-US" sz="3200" b="1" dirty="0"/>
              <a:t>Defense </a:t>
            </a:r>
            <a:r>
              <a:rPr lang="en-US" sz="3600" b="1" dirty="0"/>
              <a:t>- </a:t>
            </a:r>
            <a:r>
              <a:rPr lang="en-US" sz="3600" dirty="0"/>
              <a:t>the action of defending from or resisting attack.</a:t>
            </a:r>
            <a:endParaRPr lang="en-US" sz="3600" b="1" dirty="0"/>
          </a:p>
          <a:p>
            <a:endParaRPr lang="en-US" sz="3200" dirty="0"/>
          </a:p>
          <a:p>
            <a:r>
              <a:rPr lang="en-US" sz="3600" b="1" dirty="0"/>
              <a:t>Offense - </a:t>
            </a:r>
            <a:r>
              <a:rPr lang="en-US" sz="3600" dirty="0"/>
              <a:t>the act of attacking</a:t>
            </a:r>
          </a:p>
          <a:p>
            <a:endParaRPr lang="en-US" dirty="0"/>
          </a:p>
          <a:p>
            <a:endParaRPr lang="en-US" dirty="0"/>
          </a:p>
        </p:txBody>
      </p:sp>
    </p:spTree>
    <p:extLst>
      <p:ext uri="{BB962C8B-B14F-4D97-AF65-F5344CB8AC3E}">
        <p14:creationId xmlns:p14="http://schemas.microsoft.com/office/powerpoint/2010/main" val="2169618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49D9-51AB-EC41-95AF-CCDCE37F625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A1F771D-AE21-2B47-9BA6-BE2A9F8E55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65315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49D9-51AB-EC41-95AF-CCDCE37F625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A1F771D-AE21-2B47-9BA6-BE2A9F8E55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1870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49D9-51AB-EC41-95AF-CCDCE37F625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A1F771D-AE21-2B47-9BA6-BE2A9F8E55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0447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49D9-51AB-EC41-95AF-CCDCE37F625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A1F771D-AE21-2B47-9BA6-BE2A9F8E55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5004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49D9-51AB-EC41-95AF-CCDCE37F625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A1F771D-AE21-2B47-9BA6-BE2A9F8E55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70865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49D9-51AB-EC41-95AF-CCDCE37F625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A1F771D-AE21-2B47-9BA6-BE2A9F8E55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97096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C9A551-B1BC-9743-9FAF-A37D364678FF}"/>
              </a:ext>
            </a:extLst>
          </p:cNvPr>
          <p:cNvPicPr>
            <a:picLocks noChangeAspect="1"/>
          </p:cNvPicPr>
          <p:nvPr/>
        </p:nvPicPr>
        <p:blipFill>
          <a:blip r:embed="rId3"/>
          <a:stretch>
            <a:fillRect/>
          </a:stretch>
        </p:blipFill>
        <p:spPr>
          <a:xfrm>
            <a:off x="9048622" y="0"/>
            <a:ext cx="3043910" cy="2014054"/>
          </a:xfrm>
          <a:prstGeom prst="rect">
            <a:avLst/>
          </a:prstGeom>
        </p:spPr>
      </p:pic>
      <p:pic>
        <p:nvPicPr>
          <p:cNvPr id="5" name="Picture 4">
            <a:extLst>
              <a:ext uri="{FF2B5EF4-FFF2-40B4-BE49-F238E27FC236}">
                <a16:creationId xmlns:a16="http://schemas.microsoft.com/office/drawing/2014/main" id="{A8B307C3-F8AE-5A44-8306-769844BC3A1F}"/>
              </a:ext>
            </a:extLst>
          </p:cNvPr>
          <p:cNvPicPr>
            <a:picLocks noChangeAspect="1"/>
          </p:cNvPicPr>
          <p:nvPr/>
        </p:nvPicPr>
        <p:blipFill>
          <a:blip r:embed="rId4"/>
          <a:stretch>
            <a:fillRect/>
          </a:stretch>
        </p:blipFill>
        <p:spPr>
          <a:xfrm>
            <a:off x="0" y="0"/>
            <a:ext cx="3147962" cy="2489752"/>
          </a:xfrm>
          <a:prstGeom prst="rect">
            <a:avLst/>
          </a:prstGeom>
        </p:spPr>
      </p:pic>
      <p:pic>
        <p:nvPicPr>
          <p:cNvPr id="6" name="Picture 5">
            <a:extLst>
              <a:ext uri="{FF2B5EF4-FFF2-40B4-BE49-F238E27FC236}">
                <a16:creationId xmlns:a16="http://schemas.microsoft.com/office/drawing/2014/main" id="{586FF740-63BF-3048-9AE1-A208C3F3CC39}"/>
              </a:ext>
            </a:extLst>
          </p:cNvPr>
          <p:cNvPicPr>
            <a:picLocks noChangeAspect="1"/>
          </p:cNvPicPr>
          <p:nvPr/>
        </p:nvPicPr>
        <p:blipFill>
          <a:blip r:embed="rId5"/>
          <a:stretch>
            <a:fillRect/>
          </a:stretch>
        </p:blipFill>
        <p:spPr>
          <a:xfrm>
            <a:off x="7709060" y="3934047"/>
            <a:ext cx="4383472" cy="2923953"/>
          </a:xfrm>
          <a:prstGeom prst="rect">
            <a:avLst/>
          </a:prstGeom>
        </p:spPr>
      </p:pic>
      <p:pic>
        <p:nvPicPr>
          <p:cNvPr id="7" name="Picture 6">
            <a:extLst>
              <a:ext uri="{FF2B5EF4-FFF2-40B4-BE49-F238E27FC236}">
                <a16:creationId xmlns:a16="http://schemas.microsoft.com/office/drawing/2014/main" id="{B89832C2-755C-7A4D-A7B5-54534E5E11FD}"/>
              </a:ext>
            </a:extLst>
          </p:cNvPr>
          <p:cNvPicPr>
            <a:picLocks noChangeAspect="1"/>
          </p:cNvPicPr>
          <p:nvPr/>
        </p:nvPicPr>
        <p:blipFill>
          <a:blip r:embed="rId6"/>
          <a:stretch>
            <a:fillRect/>
          </a:stretch>
        </p:blipFill>
        <p:spPr>
          <a:xfrm>
            <a:off x="-110394" y="3833793"/>
            <a:ext cx="3368749" cy="2955912"/>
          </a:xfrm>
          <a:prstGeom prst="rect">
            <a:avLst/>
          </a:prstGeom>
        </p:spPr>
      </p:pic>
      <p:pic>
        <p:nvPicPr>
          <p:cNvPr id="8" name="Picture 7">
            <a:extLst>
              <a:ext uri="{FF2B5EF4-FFF2-40B4-BE49-F238E27FC236}">
                <a16:creationId xmlns:a16="http://schemas.microsoft.com/office/drawing/2014/main" id="{EEC2A211-285D-7A4A-BCA7-F16B1747BB10}"/>
              </a:ext>
            </a:extLst>
          </p:cNvPr>
          <p:cNvPicPr>
            <a:picLocks noChangeAspect="1"/>
          </p:cNvPicPr>
          <p:nvPr/>
        </p:nvPicPr>
        <p:blipFill rotWithShape="1">
          <a:blip r:embed="rId7"/>
          <a:srcRect l="7318" t="4961" r="5546" b="13799"/>
          <a:stretch/>
        </p:blipFill>
        <p:spPr>
          <a:xfrm>
            <a:off x="3705966" y="508651"/>
            <a:ext cx="4784651" cy="3325142"/>
          </a:xfrm>
          <a:prstGeom prst="rect">
            <a:avLst/>
          </a:prstGeom>
        </p:spPr>
      </p:pic>
    </p:spTree>
    <p:extLst>
      <p:ext uri="{BB962C8B-B14F-4D97-AF65-F5344CB8AC3E}">
        <p14:creationId xmlns:p14="http://schemas.microsoft.com/office/powerpoint/2010/main" val="245962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102AAC-465B-454B-883B-3228C8B3BAF9}"/>
              </a:ext>
            </a:extLst>
          </p:cNvPr>
          <p:cNvPicPr>
            <a:picLocks noChangeAspect="1"/>
          </p:cNvPicPr>
          <p:nvPr/>
        </p:nvPicPr>
        <p:blipFill rotWithShape="1">
          <a:blip r:embed="rId2">
            <a:clrChange>
              <a:clrFrom>
                <a:srgbClr val="FFFFFF"/>
              </a:clrFrom>
              <a:clrTo>
                <a:srgbClr val="FFFFFF">
                  <a:alpha val="0"/>
                </a:srgbClr>
              </a:clrTo>
            </a:clrChange>
          </a:blip>
          <a:srcRect l="24005" t="65116" r="48708"/>
          <a:stretch/>
        </p:blipFill>
        <p:spPr>
          <a:xfrm>
            <a:off x="4139609" y="3429000"/>
            <a:ext cx="1871330" cy="2392326"/>
          </a:xfrm>
          <a:prstGeom prst="rect">
            <a:avLst/>
          </a:prstGeom>
        </p:spPr>
      </p:pic>
    </p:spTree>
    <p:extLst>
      <p:ext uri="{BB962C8B-B14F-4D97-AF65-F5344CB8AC3E}">
        <p14:creationId xmlns:p14="http://schemas.microsoft.com/office/powerpoint/2010/main" val="1612945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40FD06-C5FD-B840-9D23-6FC745DDBBBE}"/>
              </a:ext>
            </a:extLst>
          </p:cNvPr>
          <p:cNvPicPr>
            <a:picLocks noChangeAspect="1"/>
          </p:cNvPicPr>
          <p:nvPr/>
        </p:nvPicPr>
        <p:blipFill rotWithShape="1">
          <a:blip r:embed="rId2">
            <a:clrChange>
              <a:clrFrom>
                <a:srgbClr val="FFFFFF"/>
              </a:clrFrom>
              <a:clrTo>
                <a:srgbClr val="FFFFFF">
                  <a:alpha val="0"/>
                </a:srgbClr>
              </a:clrTo>
            </a:clrChange>
          </a:blip>
          <a:srcRect l="81834" t="65116" r="1215"/>
          <a:stretch/>
        </p:blipFill>
        <p:spPr>
          <a:xfrm>
            <a:off x="7852143" y="3413051"/>
            <a:ext cx="1162493" cy="2392326"/>
          </a:xfrm>
          <a:prstGeom prst="rect">
            <a:avLst/>
          </a:prstGeom>
        </p:spPr>
      </p:pic>
      <p:pic>
        <p:nvPicPr>
          <p:cNvPr id="6" name="Picture 5">
            <a:extLst>
              <a:ext uri="{FF2B5EF4-FFF2-40B4-BE49-F238E27FC236}">
                <a16:creationId xmlns:a16="http://schemas.microsoft.com/office/drawing/2014/main" id="{50F08C95-906C-4F49-8900-05DEC32A6DA5}"/>
              </a:ext>
            </a:extLst>
          </p:cNvPr>
          <p:cNvPicPr>
            <a:picLocks noChangeAspect="1"/>
          </p:cNvPicPr>
          <p:nvPr/>
        </p:nvPicPr>
        <p:blipFill rotWithShape="1">
          <a:blip r:embed="rId2">
            <a:clrChange>
              <a:clrFrom>
                <a:srgbClr val="FFFFFF"/>
              </a:clrFrom>
              <a:clrTo>
                <a:srgbClr val="FFFFFF">
                  <a:alpha val="0"/>
                </a:srgbClr>
              </a:clrTo>
            </a:clrChange>
          </a:blip>
          <a:srcRect l="79612" r="-594" b="65633"/>
          <a:stretch/>
        </p:blipFill>
        <p:spPr>
          <a:xfrm>
            <a:off x="4953312" y="2579282"/>
            <a:ext cx="1438941" cy="2356884"/>
          </a:xfrm>
          <a:prstGeom prst="rect">
            <a:avLst/>
          </a:prstGeom>
        </p:spPr>
      </p:pic>
      <p:pic>
        <p:nvPicPr>
          <p:cNvPr id="7" name="Picture 6">
            <a:extLst>
              <a:ext uri="{FF2B5EF4-FFF2-40B4-BE49-F238E27FC236}">
                <a16:creationId xmlns:a16="http://schemas.microsoft.com/office/drawing/2014/main" id="{30EC6282-06E8-0C48-BC65-18662FA284F9}"/>
              </a:ext>
            </a:extLst>
          </p:cNvPr>
          <p:cNvPicPr>
            <a:picLocks noChangeAspect="1"/>
          </p:cNvPicPr>
          <p:nvPr/>
        </p:nvPicPr>
        <p:blipFill rotWithShape="1">
          <a:blip r:embed="rId2">
            <a:clrChange>
              <a:clrFrom>
                <a:srgbClr val="FFFFFF"/>
              </a:clrFrom>
              <a:clrTo>
                <a:srgbClr val="FFFFFF">
                  <a:alpha val="0"/>
                </a:srgbClr>
              </a:clrTo>
            </a:clrChange>
          </a:blip>
          <a:srcRect l="52222" t="-1" r="28253" b="62662"/>
          <a:stretch/>
        </p:blipFill>
        <p:spPr>
          <a:xfrm>
            <a:off x="8751887" y="2635908"/>
            <a:ext cx="1338979" cy="2560674"/>
          </a:xfrm>
          <a:prstGeom prst="rect">
            <a:avLst/>
          </a:prstGeom>
        </p:spPr>
      </p:pic>
      <p:pic>
        <p:nvPicPr>
          <p:cNvPr id="9" name="Picture 8">
            <a:extLst>
              <a:ext uri="{FF2B5EF4-FFF2-40B4-BE49-F238E27FC236}">
                <a16:creationId xmlns:a16="http://schemas.microsoft.com/office/drawing/2014/main" id="{F010EF89-380D-914D-8010-78506BE7F7AB}"/>
              </a:ext>
            </a:extLst>
          </p:cNvPr>
          <p:cNvPicPr>
            <a:picLocks noChangeAspect="1"/>
          </p:cNvPicPr>
          <p:nvPr/>
        </p:nvPicPr>
        <p:blipFill rotWithShape="1">
          <a:blip r:embed="rId2">
            <a:clrChange>
              <a:clrFrom>
                <a:srgbClr val="FFFFFF"/>
              </a:clrFrom>
              <a:clrTo>
                <a:srgbClr val="FFFFFF">
                  <a:alpha val="0"/>
                </a:srgbClr>
              </a:clrTo>
            </a:clrChange>
          </a:blip>
          <a:srcRect l="25710" t="103" r="51034" b="65478"/>
          <a:stretch/>
        </p:blipFill>
        <p:spPr>
          <a:xfrm>
            <a:off x="-23114" y="3537098"/>
            <a:ext cx="1594884" cy="2360429"/>
          </a:xfrm>
          <a:prstGeom prst="rect">
            <a:avLst/>
          </a:prstGeom>
        </p:spPr>
      </p:pic>
      <p:pic>
        <p:nvPicPr>
          <p:cNvPr id="10" name="Picture 9">
            <a:extLst>
              <a:ext uri="{FF2B5EF4-FFF2-40B4-BE49-F238E27FC236}">
                <a16:creationId xmlns:a16="http://schemas.microsoft.com/office/drawing/2014/main" id="{60CC5EE3-55DA-2940-82CB-D82AEBA2B1A3}"/>
              </a:ext>
            </a:extLst>
          </p:cNvPr>
          <p:cNvPicPr>
            <a:picLocks noChangeAspect="1"/>
          </p:cNvPicPr>
          <p:nvPr/>
        </p:nvPicPr>
        <p:blipFill rotWithShape="1">
          <a:blip r:embed="rId2">
            <a:clrChange>
              <a:clrFrom>
                <a:srgbClr val="FFFFFF"/>
              </a:clrFrom>
              <a:clrTo>
                <a:srgbClr val="FFFFFF">
                  <a:alpha val="0"/>
                </a:srgbClr>
              </a:clrTo>
            </a:clrChange>
          </a:blip>
          <a:srcRect t="66098" r="75530"/>
          <a:stretch/>
        </p:blipFill>
        <p:spPr>
          <a:xfrm>
            <a:off x="3328876" y="3331536"/>
            <a:ext cx="1678172" cy="2324985"/>
          </a:xfrm>
          <a:prstGeom prst="rect">
            <a:avLst/>
          </a:prstGeom>
        </p:spPr>
      </p:pic>
      <p:pic>
        <p:nvPicPr>
          <p:cNvPr id="11" name="Picture 10">
            <a:extLst>
              <a:ext uri="{FF2B5EF4-FFF2-40B4-BE49-F238E27FC236}">
                <a16:creationId xmlns:a16="http://schemas.microsoft.com/office/drawing/2014/main" id="{1E9C8E47-1DAD-D341-B63E-3EC03B50E6C8}"/>
              </a:ext>
            </a:extLst>
          </p:cNvPr>
          <p:cNvPicPr>
            <a:picLocks noChangeAspect="1"/>
          </p:cNvPicPr>
          <p:nvPr/>
        </p:nvPicPr>
        <p:blipFill rotWithShape="1">
          <a:blip r:embed="rId2">
            <a:clrChange>
              <a:clrFrom>
                <a:srgbClr val="FFFFFF"/>
              </a:clrFrom>
              <a:clrTo>
                <a:srgbClr val="FFFFFF">
                  <a:alpha val="0"/>
                </a:srgbClr>
              </a:clrTo>
            </a:clrChange>
          </a:blip>
          <a:srcRect t="34729" r="76953" b="33023"/>
          <a:stretch/>
        </p:blipFill>
        <p:spPr>
          <a:xfrm>
            <a:off x="1990221" y="3787769"/>
            <a:ext cx="1580546" cy="2211572"/>
          </a:xfrm>
          <a:prstGeom prst="rect">
            <a:avLst/>
          </a:prstGeom>
        </p:spPr>
      </p:pic>
      <p:pic>
        <p:nvPicPr>
          <p:cNvPr id="12" name="Picture 11">
            <a:extLst>
              <a:ext uri="{FF2B5EF4-FFF2-40B4-BE49-F238E27FC236}">
                <a16:creationId xmlns:a16="http://schemas.microsoft.com/office/drawing/2014/main" id="{CDF2A1FC-EE2A-A347-9CDA-4CA6E4041CAC}"/>
              </a:ext>
            </a:extLst>
          </p:cNvPr>
          <p:cNvPicPr>
            <a:picLocks noChangeAspect="1"/>
          </p:cNvPicPr>
          <p:nvPr/>
        </p:nvPicPr>
        <p:blipFill rotWithShape="1">
          <a:blip r:embed="rId2">
            <a:clrChange>
              <a:clrFrom>
                <a:srgbClr val="FFFFFF"/>
              </a:clrFrom>
              <a:clrTo>
                <a:srgbClr val="FFFFFF">
                  <a:alpha val="0"/>
                </a:srgbClr>
              </a:clrTo>
            </a:clrChange>
          </a:blip>
          <a:srcRect r="77442" b="65116"/>
          <a:stretch/>
        </p:blipFill>
        <p:spPr>
          <a:xfrm>
            <a:off x="6608134" y="2659025"/>
            <a:ext cx="1547039" cy="2392326"/>
          </a:xfrm>
          <a:prstGeom prst="rect">
            <a:avLst/>
          </a:prstGeom>
        </p:spPr>
      </p:pic>
      <p:pic>
        <p:nvPicPr>
          <p:cNvPr id="13" name="Picture 12">
            <a:extLst>
              <a:ext uri="{FF2B5EF4-FFF2-40B4-BE49-F238E27FC236}">
                <a16:creationId xmlns:a16="http://schemas.microsoft.com/office/drawing/2014/main" id="{DC99C8C7-98EC-8841-BA56-D11F0DF53FDA}"/>
              </a:ext>
            </a:extLst>
          </p:cNvPr>
          <p:cNvPicPr>
            <a:picLocks noChangeAspect="1"/>
          </p:cNvPicPr>
          <p:nvPr/>
        </p:nvPicPr>
        <p:blipFill rotWithShape="1">
          <a:blip r:embed="rId2">
            <a:clrChange>
              <a:clrFrom>
                <a:srgbClr val="FFFFFF"/>
              </a:clrFrom>
              <a:clrTo>
                <a:srgbClr val="FFFFFF">
                  <a:alpha val="0"/>
                </a:srgbClr>
              </a:clrTo>
            </a:clrChange>
          </a:blip>
          <a:srcRect l="79612" t="35297" r="2223" b="34625"/>
          <a:stretch/>
        </p:blipFill>
        <p:spPr>
          <a:xfrm>
            <a:off x="6009166" y="3593805"/>
            <a:ext cx="1245782" cy="2062716"/>
          </a:xfrm>
          <a:prstGeom prst="rect">
            <a:avLst/>
          </a:prstGeom>
        </p:spPr>
      </p:pic>
      <p:pic>
        <p:nvPicPr>
          <p:cNvPr id="5" name="Picture 4">
            <a:extLst>
              <a:ext uri="{FF2B5EF4-FFF2-40B4-BE49-F238E27FC236}">
                <a16:creationId xmlns:a16="http://schemas.microsoft.com/office/drawing/2014/main" id="{7EF88EF6-4753-C141-AFE6-1B967FCF7F7F}"/>
              </a:ext>
            </a:extLst>
          </p:cNvPr>
          <p:cNvPicPr>
            <a:picLocks noChangeAspect="1"/>
          </p:cNvPicPr>
          <p:nvPr/>
        </p:nvPicPr>
        <p:blipFill rotWithShape="1">
          <a:blip r:embed="rId2">
            <a:clrChange>
              <a:clrFrom>
                <a:srgbClr val="FFFFFF"/>
              </a:clrFrom>
              <a:clrTo>
                <a:srgbClr val="FFFFFF">
                  <a:alpha val="0"/>
                </a:srgbClr>
              </a:clrTo>
            </a:clrChange>
          </a:blip>
          <a:srcRect l="24005" t="65116" r="48708"/>
          <a:stretch/>
        </p:blipFill>
        <p:spPr>
          <a:xfrm>
            <a:off x="4139609" y="3429000"/>
            <a:ext cx="1871330" cy="2392326"/>
          </a:xfrm>
          <a:prstGeom prst="rect">
            <a:avLst/>
          </a:prstGeom>
        </p:spPr>
      </p:pic>
      <p:pic>
        <p:nvPicPr>
          <p:cNvPr id="8" name="Picture 7">
            <a:extLst>
              <a:ext uri="{FF2B5EF4-FFF2-40B4-BE49-F238E27FC236}">
                <a16:creationId xmlns:a16="http://schemas.microsoft.com/office/drawing/2014/main" id="{5A8AF3CB-52EE-624A-844A-F335C37F12F6}"/>
              </a:ext>
            </a:extLst>
          </p:cNvPr>
          <p:cNvPicPr>
            <a:picLocks noChangeAspect="1"/>
          </p:cNvPicPr>
          <p:nvPr/>
        </p:nvPicPr>
        <p:blipFill rotWithShape="1">
          <a:blip r:embed="rId2">
            <a:clrChange>
              <a:clrFrom>
                <a:srgbClr val="FFFFFF"/>
              </a:clrFrom>
              <a:clrTo>
                <a:srgbClr val="FFFFFF">
                  <a:alpha val="0"/>
                </a:srgbClr>
              </a:clrTo>
            </a:clrChange>
          </a:blip>
          <a:srcRect l="28915" t="38604" r="56049" b="38140"/>
          <a:stretch/>
        </p:blipFill>
        <p:spPr>
          <a:xfrm>
            <a:off x="1268618" y="4404458"/>
            <a:ext cx="1031200" cy="1594883"/>
          </a:xfrm>
          <a:prstGeom prst="rect">
            <a:avLst/>
          </a:prstGeom>
        </p:spPr>
      </p:pic>
      <p:sp>
        <p:nvSpPr>
          <p:cNvPr id="14" name="TextBox 13">
            <a:extLst>
              <a:ext uri="{FF2B5EF4-FFF2-40B4-BE49-F238E27FC236}">
                <a16:creationId xmlns:a16="http://schemas.microsoft.com/office/drawing/2014/main" id="{04B28E41-8884-EF4C-91D6-B7A5F5143DD9}"/>
              </a:ext>
            </a:extLst>
          </p:cNvPr>
          <p:cNvSpPr txBox="1"/>
          <p:nvPr/>
        </p:nvSpPr>
        <p:spPr>
          <a:xfrm>
            <a:off x="4031191" y="1081683"/>
            <a:ext cx="4617913" cy="1200329"/>
          </a:xfrm>
          <a:prstGeom prst="rect">
            <a:avLst/>
          </a:prstGeom>
          <a:noFill/>
        </p:spPr>
        <p:txBody>
          <a:bodyPr wrap="square" rtlCol="0">
            <a:spAutoFit/>
          </a:bodyPr>
          <a:lstStyle/>
          <a:p>
            <a:r>
              <a:rPr lang="en-US" sz="7200" dirty="0"/>
              <a:t>NUMBERS</a:t>
            </a:r>
          </a:p>
        </p:txBody>
      </p:sp>
    </p:spTree>
    <p:extLst>
      <p:ext uri="{BB962C8B-B14F-4D97-AF65-F5344CB8AC3E}">
        <p14:creationId xmlns:p14="http://schemas.microsoft.com/office/powerpoint/2010/main" val="369874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6A18BE-53F8-2D47-ACD7-25BB3450747E}"/>
              </a:ext>
            </a:extLst>
          </p:cNvPr>
          <p:cNvPicPr>
            <a:picLocks noChangeAspect="1"/>
          </p:cNvPicPr>
          <p:nvPr/>
        </p:nvPicPr>
        <p:blipFill>
          <a:blip r:embed="rId4"/>
          <a:stretch>
            <a:fillRect/>
          </a:stretch>
        </p:blipFill>
        <p:spPr>
          <a:xfrm>
            <a:off x="3125765" y="1742198"/>
            <a:ext cx="6456645" cy="4419215"/>
          </a:xfrm>
          <a:prstGeom prst="rect">
            <a:avLst/>
          </a:prstGeom>
        </p:spPr>
      </p:pic>
      <p:sp>
        <p:nvSpPr>
          <p:cNvPr id="7" name="Title 1">
            <a:extLst>
              <a:ext uri="{FF2B5EF4-FFF2-40B4-BE49-F238E27FC236}">
                <a16:creationId xmlns:a16="http://schemas.microsoft.com/office/drawing/2014/main" id="{5EF32452-88DD-8B4E-B2B2-D05957EBD369}"/>
              </a:ext>
            </a:extLst>
          </p:cNvPr>
          <p:cNvSpPr>
            <a:spLocks noGrp="1"/>
          </p:cNvSpPr>
          <p:nvPr>
            <p:ph type="ctrTitle"/>
          </p:nvPr>
        </p:nvSpPr>
        <p:spPr>
          <a:xfrm>
            <a:off x="2151528" y="0"/>
            <a:ext cx="8516471" cy="6857999"/>
          </a:xfrm>
          <a:solidFill>
            <a:schemeClr val="bg1"/>
          </a:solidFill>
        </p:spPr>
        <p:txBody>
          <a:bodyPr anchor="ctr"/>
          <a:lstStyle/>
          <a:p>
            <a:r>
              <a:rPr lang="en-US" dirty="0"/>
              <a:t>Secret Weapon #1</a:t>
            </a:r>
          </a:p>
        </p:txBody>
      </p:sp>
    </p:spTree>
    <p:extLst>
      <p:ext uri="{BB962C8B-B14F-4D97-AF65-F5344CB8AC3E}">
        <p14:creationId xmlns:p14="http://schemas.microsoft.com/office/powerpoint/2010/main" val="303572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2F70-1763-D24A-939E-C2B5C814CEF3}"/>
              </a:ext>
            </a:extLst>
          </p:cNvPr>
          <p:cNvSpPr>
            <a:spLocks noGrp="1"/>
          </p:cNvSpPr>
          <p:nvPr>
            <p:ph type="title"/>
          </p:nvPr>
        </p:nvSpPr>
        <p:spPr>
          <a:xfrm>
            <a:off x="727364" y="446447"/>
            <a:ext cx="10515600" cy="1325563"/>
          </a:xfrm>
        </p:spPr>
        <p:txBody>
          <a:bodyPr>
            <a:normAutofit/>
          </a:bodyPr>
          <a:lstStyle/>
          <a:p>
            <a:r>
              <a:rPr lang="en-US" dirty="0"/>
              <a:t>What aspects do you think might fall under the category of Organized Warfare?</a:t>
            </a:r>
          </a:p>
        </p:txBody>
      </p:sp>
    </p:spTree>
    <p:extLst>
      <p:ext uri="{BB962C8B-B14F-4D97-AF65-F5344CB8AC3E}">
        <p14:creationId xmlns:p14="http://schemas.microsoft.com/office/powerpoint/2010/main" val="2958526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A530AF8-FDA7-D844-9DA7-38F7FBB8FACB}"/>
              </a:ext>
            </a:extLst>
          </p:cNvPr>
          <p:cNvSpPr>
            <a:spLocks noGrp="1"/>
          </p:cNvSpPr>
          <p:nvPr>
            <p:ph idx="1"/>
          </p:nvPr>
        </p:nvSpPr>
        <p:spPr>
          <a:xfrm>
            <a:off x="0" y="0"/>
            <a:ext cx="12192000" cy="5322198"/>
          </a:xfrm>
        </p:spPr>
        <p:txBody>
          <a:bodyPr>
            <a:noAutofit/>
          </a:bodyPr>
          <a:lstStyle/>
          <a:p>
            <a:pPr marL="0" indent="0" algn="ctr">
              <a:buNone/>
            </a:pPr>
            <a:r>
              <a:rPr lang="en-US" sz="3200" b="1" u="sng" dirty="0"/>
              <a:t>Leadership – Someone has to command (call the shots)</a:t>
            </a:r>
          </a:p>
          <a:p>
            <a:pPr marL="0" indent="0" algn="ctr">
              <a:buNone/>
            </a:pPr>
            <a:endParaRPr lang="en-US" sz="3200" b="1" u="sng" dirty="0"/>
          </a:p>
          <a:p>
            <a:pPr marL="0" indent="0">
              <a:buNone/>
            </a:pPr>
            <a:endParaRPr lang="en-US" sz="3200" dirty="0"/>
          </a:p>
        </p:txBody>
      </p:sp>
    </p:spTree>
    <p:extLst>
      <p:ext uri="{BB962C8B-B14F-4D97-AF65-F5344CB8AC3E}">
        <p14:creationId xmlns:p14="http://schemas.microsoft.com/office/powerpoint/2010/main" val="2830699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A530AF8-FDA7-D844-9DA7-38F7FBB8FACB}"/>
              </a:ext>
            </a:extLst>
          </p:cNvPr>
          <p:cNvSpPr>
            <a:spLocks noGrp="1"/>
          </p:cNvSpPr>
          <p:nvPr>
            <p:ph idx="1"/>
          </p:nvPr>
        </p:nvSpPr>
        <p:spPr>
          <a:xfrm>
            <a:off x="0" y="0"/>
            <a:ext cx="12192000" cy="5322198"/>
          </a:xfrm>
        </p:spPr>
        <p:txBody>
          <a:bodyPr>
            <a:noAutofit/>
          </a:bodyPr>
          <a:lstStyle/>
          <a:p>
            <a:pPr marL="0" indent="0" algn="ctr">
              <a:buNone/>
            </a:pPr>
            <a:r>
              <a:rPr lang="en-US" sz="3200" b="1" u="sng" dirty="0"/>
              <a:t>Organization – The larger the fighting force,</a:t>
            </a:r>
          </a:p>
          <a:p>
            <a:pPr marL="0" indent="0" algn="ctr">
              <a:buNone/>
            </a:pPr>
            <a:r>
              <a:rPr lang="en-US" sz="3200" b="1" dirty="0"/>
              <a:t>                             </a:t>
            </a:r>
            <a:r>
              <a:rPr lang="en-US" sz="3200" b="1" u="sng" dirty="0"/>
              <a:t>the more organization is needed</a:t>
            </a:r>
          </a:p>
          <a:p>
            <a:pPr marL="0" indent="0">
              <a:buNone/>
            </a:pPr>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673684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307</Words>
  <Application>Microsoft Macintosh PowerPoint</Application>
  <PresentationFormat>Widescreen</PresentationFormat>
  <Paragraphs>52</Paragraphs>
  <Slides>25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Was what you just saw in the previous video “warfare”?</vt:lpstr>
      <vt:lpstr>What sort of natural defensive/offensive advantages did early humans have?</vt:lpstr>
      <vt:lpstr>PowerPoint Presentation</vt:lpstr>
      <vt:lpstr>PowerPoint Presentation</vt:lpstr>
      <vt:lpstr>PowerPoint Presentation</vt:lpstr>
      <vt:lpstr>Secret Weapon #1</vt:lpstr>
      <vt:lpstr>What aspects do you think might fall under the category of Organized Warfare?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 Casualty  In war: a person killed or injured to the point that he can no longer fight.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Eric</dc:creator>
  <cp:lastModifiedBy>Brent Eric</cp:lastModifiedBy>
  <cp:revision>38</cp:revision>
  <dcterms:created xsi:type="dcterms:W3CDTF">2019-01-23T17:21:28Z</dcterms:created>
  <dcterms:modified xsi:type="dcterms:W3CDTF">2019-02-01T13:56:25Z</dcterms:modified>
</cp:coreProperties>
</file>